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t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33A8B-995A-44EE-ADDC-AE1A76964BE5}" type="datetimeFigureOut">
              <a:rPr lang="tt-RU" smtClean="0"/>
              <a:t>20.11.2009</a:t>
            </a:fld>
            <a:endParaRPr lang="tt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t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t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t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6AF49-ADAE-4B9A-ABBD-E0185BC4429C}" type="slidenum">
              <a:rPr lang="tt-RU" smtClean="0"/>
              <a:t>‹#›</a:t>
            </a:fld>
            <a:endParaRPr lang="tt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1</a:t>
            </a:fld>
            <a:endParaRPr lang="tt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10</a:t>
            </a:fld>
            <a:endParaRPr lang="tt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11</a:t>
            </a:fld>
            <a:endParaRPr lang="tt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12</a:t>
            </a:fld>
            <a:endParaRPr lang="tt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13</a:t>
            </a:fld>
            <a:endParaRPr lang="tt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14</a:t>
            </a:fld>
            <a:endParaRPr lang="tt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15</a:t>
            </a:fld>
            <a:endParaRPr lang="tt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16</a:t>
            </a:fld>
            <a:endParaRPr lang="tt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2</a:t>
            </a:fld>
            <a:endParaRPr lang="tt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3</a:t>
            </a:fld>
            <a:endParaRPr lang="tt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4</a:t>
            </a:fld>
            <a:endParaRPr lang="tt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5</a:t>
            </a:fld>
            <a:endParaRPr lang="tt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6</a:t>
            </a:fld>
            <a:endParaRPr lang="tt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7</a:t>
            </a:fld>
            <a:endParaRPr lang="tt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8</a:t>
            </a:fld>
            <a:endParaRPr lang="tt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AF49-ADAE-4B9A-ABBD-E0185BC4429C}" type="slidenum">
              <a:rPr lang="tt-RU" smtClean="0"/>
              <a:t>9</a:t>
            </a:fld>
            <a:endParaRPr lang="tt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F80C1-113F-4EA0-8DBE-945EC921188B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399B048-BB69-4EAC-9456-55B5851BBA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F80C1-113F-4EA0-8DBE-945EC921188B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9B048-BB69-4EAC-9456-55B5851BBA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399B048-BB69-4EAC-9456-55B5851BBA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F80C1-113F-4EA0-8DBE-945EC921188B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F80C1-113F-4EA0-8DBE-945EC921188B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399B048-BB69-4EAC-9456-55B5851BBA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F80C1-113F-4EA0-8DBE-945EC921188B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399B048-BB69-4EAC-9456-55B5851BBA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FFF80C1-113F-4EA0-8DBE-945EC921188B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9B048-BB69-4EAC-9456-55B5851BBA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F80C1-113F-4EA0-8DBE-945EC921188B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399B048-BB69-4EAC-9456-55B5851BBA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F80C1-113F-4EA0-8DBE-945EC921188B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399B048-BB69-4EAC-9456-55B5851BBA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F80C1-113F-4EA0-8DBE-945EC921188B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399B048-BB69-4EAC-9456-55B5851BBA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399B048-BB69-4EAC-9456-55B5851BBA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F80C1-113F-4EA0-8DBE-945EC921188B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399B048-BB69-4EAC-9456-55B5851BBA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FFF80C1-113F-4EA0-8DBE-945EC921188B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FFF80C1-113F-4EA0-8DBE-945EC921188B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399B048-BB69-4EAC-9456-55B5851BBA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42" y="214290"/>
            <a:ext cx="60724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Классный час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57222" y="1071546"/>
            <a:ext cx="982307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Наркомания – соблазн,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Приводящий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 зависимости!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 descr="H:\наркотики\iскажем не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4357693"/>
            <a:ext cx="3643338" cy="23281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0"/>
            <a:ext cx="9302355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настоящее время в мире более 200 миллионов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людей страдают наркоманией. Это целая армия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инвалидов в физическом и моральном смысле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этого слова. Их количество превышает число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инвалидов второй мировой войны.</a:t>
            </a:r>
            <a:r>
              <a:rPr lang="ru-RU" sz="3200" b="1" dirty="0">
                <a:solidFill>
                  <a:schemeClr val="accent2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трашное</a:t>
            </a:r>
            <a: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наркотики.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Какая печальная но закономерная цепочка: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наркотики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285721" y="4000504"/>
            <a:ext cx="8680480" cy="2308221"/>
            <a:chOff x="203" y="845"/>
            <a:chExt cx="5445" cy="2494"/>
          </a:xfrm>
        </p:grpSpPr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203" y="845"/>
              <a:ext cx="908" cy="499"/>
              <a:chOff x="340" y="845"/>
              <a:chExt cx="726" cy="499"/>
            </a:xfrm>
          </p:grpSpPr>
          <p:sp>
            <p:nvSpPr>
              <p:cNvPr id="22" name="Line 6"/>
              <p:cNvSpPr>
                <a:spLocks noChangeShapeType="1"/>
              </p:cNvSpPr>
              <p:nvPr/>
            </p:nvSpPr>
            <p:spPr bwMode="auto">
              <a:xfrm>
                <a:off x="340" y="845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Line 7"/>
              <p:cNvSpPr>
                <a:spLocks noChangeShapeType="1"/>
              </p:cNvSpPr>
              <p:nvPr/>
            </p:nvSpPr>
            <p:spPr bwMode="auto">
              <a:xfrm>
                <a:off x="1066" y="845"/>
                <a:ext cx="0" cy="499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1110" y="1344"/>
              <a:ext cx="908" cy="499"/>
              <a:chOff x="340" y="845"/>
              <a:chExt cx="726" cy="499"/>
            </a:xfrm>
          </p:grpSpPr>
          <p:sp>
            <p:nvSpPr>
              <p:cNvPr id="20" name="Line 9"/>
              <p:cNvSpPr>
                <a:spLocks noChangeShapeType="1"/>
              </p:cNvSpPr>
              <p:nvPr/>
            </p:nvSpPr>
            <p:spPr bwMode="auto">
              <a:xfrm>
                <a:off x="340" y="845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Line 10"/>
              <p:cNvSpPr>
                <a:spLocks noChangeShapeType="1"/>
              </p:cNvSpPr>
              <p:nvPr/>
            </p:nvSpPr>
            <p:spPr bwMode="auto">
              <a:xfrm>
                <a:off x="1066" y="845"/>
                <a:ext cx="0" cy="499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2018" y="1842"/>
              <a:ext cx="908" cy="499"/>
              <a:chOff x="340" y="845"/>
              <a:chExt cx="726" cy="499"/>
            </a:xfrm>
          </p:grpSpPr>
          <p:sp>
            <p:nvSpPr>
              <p:cNvPr id="18" name="Line 12"/>
              <p:cNvSpPr>
                <a:spLocks noChangeShapeType="1"/>
              </p:cNvSpPr>
              <p:nvPr/>
            </p:nvSpPr>
            <p:spPr bwMode="auto">
              <a:xfrm>
                <a:off x="340" y="845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13"/>
              <p:cNvSpPr>
                <a:spLocks noChangeShapeType="1"/>
              </p:cNvSpPr>
              <p:nvPr/>
            </p:nvSpPr>
            <p:spPr bwMode="auto">
              <a:xfrm>
                <a:off x="1066" y="845"/>
                <a:ext cx="0" cy="499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2925" y="2341"/>
              <a:ext cx="908" cy="499"/>
              <a:chOff x="340" y="845"/>
              <a:chExt cx="726" cy="499"/>
            </a:xfrm>
          </p:grpSpPr>
          <p:sp>
            <p:nvSpPr>
              <p:cNvPr id="16" name="Line 15"/>
              <p:cNvSpPr>
                <a:spLocks noChangeShapeType="1"/>
              </p:cNvSpPr>
              <p:nvPr/>
            </p:nvSpPr>
            <p:spPr bwMode="auto">
              <a:xfrm>
                <a:off x="340" y="845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Line 16"/>
              <p:cNvSpPr>
                <a:spLocks noChangeShapeType="1"/>
              </p:cNvSpPr>
              <p:nvPr/>
            </p:nvSpPr>
            <p:spPr bwMode="auto">
              <a:xfrm>
                <a:off x="1066" y="845"/>
                <a:ext cx="0" cy="499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" name="Group 17"/>
            <p:cNvGrpSpPr>
              <a:grpSpLocks/>
            </p:cNvGrpSpPr>
            <p:nvPr/>
          </p:nvGrpSpPr>
          <p:grpSpPr bwMode="auto">
            <a:xfrm>
              <a:off x="3833" y="2840"/>
              <a:ext cx="908" cy="499"/>
              <a:chOff x="340" y="845"/>
              <a:chExt cx="726" cy="499"/>
            </a:xfrm>
          </p:grpSpPr>
          <p:sp>
            <p:nvSpPr>
              <p:cNvPr id="14" name="Line 18"/>
              <p:cNvSpPr>
                <a:spLocks noChangeShapeType="1"/>
              </p:cNvSpPr>
              <p:nvPr/>
            </p:nvSpPr>
            <p:spPr bwMode="auto">
              <a:xfrm>
                <a:off x="340" y="845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19"/>
              <p:cNvSpPr>
                <a:spLocks noChangeShapeType="1"/>
              </p:cNvSpPr>
              <p:nvPr/>
            </p:nvSpPr>
            <p:spPr bwMode="auto">
              <a:xfrm>
                <a:off x="1066" y="845"/>
                <a:ext cx="0" cy="499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" name="Line 20"/>
            <p:cNvSpPr>
              <a:spLocks noChangeShapeType="1"/>
            </p:cNvSpPr>
            <p:nvPr/>
          </p:nvSpPr>
          <p:spPr bwMode="auto">
            <a:xfrm>
              <a:off x="4740" y="3339"/>
              <a:ext cx="908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2643174" y="3857628"/>
            <a:ext cx="19879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молодежь</a:t>
            </a:r>
            <a:endParaRPr lang="ru-RU" sz="3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643438" y="4357694"/>
            <a:ext cx="38111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загубленная жизнь </a:t>
            </a:r>
            <a:endParaRPr lang="ru-RU" sz="32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7072330" y="5286388"/>
            <a:ext cx="18942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смерть</a:t>
            </a:r>
            <a:endParaRPr lang="ru-RU" sz="3200" dirty="0"/>
          </a:p>
        </p:txBody>
      </p:sp>
      <p:pic>
        <p:nvPicPr>
          <p:cNvPr id="27" name="Picture 5" descr="358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500570"/>
            <a:ext cx="2286016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6" descr="Иллюстрация www.people.virginia.edu/~cso3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5429264"/>
            <a:ext cx="1632683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13" descr="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4572008"/>
            <a:ext cx="1376356" cy="210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 есть, я есть, он есть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жизнь у каждого одна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своя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ей цена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достоинство и честь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Какой бы сложной не была она.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Есть возраст переходных лет.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в этом возрасте сложить свою судьбу?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многих начинается рассвет,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кто-то погружается во тьму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 есть, я есть, он есть,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Лишь вместе мы сумеем зло остановить 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сохранить достоинство, чтоб жить.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13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0"/>
            <a:ext cx="186645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214313"/>
            <a:ext cx="8229600" cy="78581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800" b="1" dirty="0" smtClean="0">
                <a:solidFill>
                  <a:srgbClr val="FF0000"/>
                </a:solidFill>
              </a:rPr>
              <a:t>Право выбора</a:t>
            </a:r>
          </a:p>
        </p:txBody>
      </p:sp>
      <p:sp>
        <p:nvSpPr>
          <p:cNvPr id="36867" name="Содержимое 3"/>
          <p:cNvSpPr>
            <a:spLocks noGrp="1"/>
          </p:cNvSpPr>
          <p:nvPr>
            <p:ph sz="half" idx="4294967295"/>
          </p:nvPr>
        </p:nvSpPr>
        <p:spPr>
          <a:xfrm>
            <a:off x="0" y="1000125"/>
            <a:ext cx="4038600" cy="5453063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pitchFamily="34" charset="0"/>
              </a:rPr>
              <a:t>НАРКОМАНИЯ</a:t>
            </a:r>
          </a:p>
        </p:txBody>
      </p:sp>
      <p:sp>
        <p:nvSpPr>
          <p:cNvPr id="36868" name="Содержимое 4"/>
          <p:cNvSpPr>
            <a:spLocks noGrp="1"/>
          </p:cNvSpPr>
          <p:nvPr>
            <p:ph sz="half" idx="4294967295"/>
          </p:nvPr>
        </p:nvSpPr>
        <p:spPr>
          <a:xfrm>
            <a:off x="4741863" y="1000125"/>
            <a:ext cx="4402137" cy="5597525"/>
          </a:xfrm>
        </p:spPr>
        <p:txBody>
          <a:bodyPr/>
          <a:lstStyle/>
          <a:p>
            <a:pPr algn="ctr" eaLnBrk="1" hangingPunct="1"/>
            <a:r>
              <a:rPr lang="ru-RU" smtClean="0">
                <a:solidFill>
                  <a:srgbClr val="0099CC"/>
                </a:solidFill>
                <a:latin typeface="Arial" pitchFamily="34" charset="0"/>
              </a:rPr>
              <a:t>ЖИЗНЬ</a:t>
            </a:r>
          </a:p>
        </p:txBody>
      </p:sp>
      <p:pic>
        <p:nvPicPr>
          <p:cNvPr id="36869" name="Picture 11" descr="IMG_028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00174"/>
            <a:ext cx="34559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14" descr="lef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1773238"/>
            <a:ext cx="3455988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15" descr="IMAG00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000504"/>
            <a:ext cx="338455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8229600" cy="7969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800" b="1" dirty="0" smtClean="0">
                <a:solidFill>
                  <a:srgbClr val="FF0000"/>
                </a:solidFill>
              </a:rPr>
              <a:t>Право выбора</a:t>
            </a:r>
          </a:p>
        </p:txBody>
      </p:sp>
      <p:sp>
        <p:nvSpPr>
          <p:cNvPr id="38915" name="Содержимое 3"/>
          <p:cNvSpPr>
            <a:spLocks noGrp="1"/>
          </p:cNvSpPr>
          <p:nvPr>
            <p:ph sz="half" idx="4294967295"/>
          </p:nvPr>
        </p:nvSpPr>
        <p:spPr>
          <a:xfrm>
            <a:off x="0" y="857250"/>
            <a:ext cx="3598863" cy="5595938"/>
          </a:xfrm>
        </p:spPr>
        <p:txBody>
          <a:bodyPr/>
          <a:lstStyle/>
          <a:p>
            <a:pPr algn="ctr" eaLnBrk="1" hangingPunct="1"/>
            <a:r>
              <a:rPr lang="ru-RU" smtClean="0">
                <a:latin typeface="Arial" pitchFamily="34" charset="0"/>
              </a:rPr>
              <a:t>НАРКОМАНИЯ</a:t>
            </a:r>
          </a:p>
        </p:txBody>
      </p:sp>
      <p:sp>
        <p:nvSpPr>
          <p:cNvPr id="38916" name="Содержимое 4"/>
          <p:cNvSpPr>
            <a:spLocks noGrp="1"/>
          </p:cNvSpPr>
          <p:nvPr>
            <p:ph sz="half" idx="4294967295"/>
          </p:nvPr>
        </p:nvSpPr>
        <p:spPr>
          <a:xfrm>
            <a:off x="4741863" y="785813"/>
            <a:ext cx="4402137" cy="5811837"/>
          </a:xfrm>
        </p:spPr>
        <p:txBody>
          <a:bodyPr/>
          <a:lstStyle/>
          <a:p>
            <a:pPr algn="ctr" eaLnBrk="1" hangingPunct="1"/>
            <a:r>
              <a:rPr lang="ru-RU" smtClean="0">
                <a:solidFill>
                  <a:srgbClr val="0099CC"/>
                </a:solidFill>
                <a:latin typeface="Arial" pitchFamily="34" charset="0"/>
              </a:rPr>
              <a:t>ЖИЗНЬ</a:t>
            </a:r>
          </a:p>
        </p:txBody>
      </p:sp>
      <p:pic>
        <p:nvPicPr>
          <p:cNvPr id="38917" name="Picture 8" descr="наркотическая зависимост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4221163"/>
            <a:ext cx="3311525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5" descr="nark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1700213"/>
            <a:ext cx="27368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14" descr="рыбал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1500174"/>
            <a:ext cx="36004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Picture 15" descr="valaa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4143380"/>
            <a:ext cx="3592513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857250"/>
          </a:xfrm>
        </p:spPr>
        <p:txBody>
          <a:bodyPr/>
          <a:lstStyle/>
          <a:p>
            <a:pPr algn="ctr" eaLnBrk="1" hangingPunct="1"/>
            <a:r>
              <a:rPr lang="ru-RU" sz="4800" b="1" dirty="0" smtClean="0">
                <a:solidFill>
                  <a:srgbClr val="FF0000"/>
                </a:solidFill>
              </a:rPr>
              <a:t>Право выбора</a:t>
            </a:r>
          </a:p>
        </p:txBody>
      </p:sp>
      <p:sp>
        <p:nvSpPr>
          <p:cNvPr id="37891" name="Содержимое 3"/>
          <p:cNvSpPr>
            <a:spLocks noGrp="1"/>
          </p:cNvSpPr>
          <p:nvPr>
            <p:ph sz="half" idx="1"/>
          </p:nvPr>
        </p:nvSpPr>
        <p:spPr>
          <a:xfrm>
            <a:off x="468313" y="928688"/>
            <a:ext cx="4038600" cy="5380037"/>
          </a:xfrm>
        </p:spPr>
        <p:txBody>
          <a:bodyPr/>
          <a:lstStyle/>
          <a:p>
            <a:pPr algn="ctr" eaLnBrk="1" hangingPunct="1"/>
            <a:r>
              <a:rPr lang="ru-RU" sz="3200" smtClean="0">
                <a:latin typeface="Arial" pitchFamily="34" charset="0"/>
              </a:rPr>
              <a:t>НАРКОМАНИЯ</a:t>
            </a:r>
          </a:p>
        </p:txBody>
      </p:sp>
      <p:sp>
        <p:nvSpPr>
          <p:cNvPr id="37892" name="Содержимое 4"/>
          <p:cNvSpPr>
            <a:spLocks noGrp="1"/>
          </p:cNvSpPr>
          <p:nvPr>
            <p:ph sz="half" idx="2"/>
          </p:nvPr>
        </p:nvSpPr>
        <p:spPr>
          <a:xfrm>
            <a:off x="4284663" y="857250"/>
            <a:ext cx="4402137" cy="5740400"/>
          </a:xfrm>
        </p:spPr>
        <p:txBody>
          <a:bodyPr/>
          <a:lstStyle/>
          <a:p>
            <a:pPr algn="ctr" eaLnBrk="1" hangingPunct="1"/>
            <a:r>
              <a:rPr lang="ru-RU" sz="3200" dirty="0" smtClean="0">
                <a:solidFill>
                  <a:srgbClr val="0099CC"/>
                </a:solidFill>
                <a:latin typeface="Arial" pitchFamily="34" charset="0"/>
              </a:rPr>
              <a:t>ЖИЗНЬ</a:t>
            </a:r>
          </a:p>
        </p:txBody>
      </p:sp>
      <p:pic>
        <p:nvPicPr>
          <p:cNvPr id="37893" name="Picture 13" descr="молодожен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3654" y="1643050"/>
            <a:ext cx="3734696" cy="22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15" descr="дет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4071942"/>
            <a:ext cx="3673474" cy="2345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16" descr="_Picture_file_path_2532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1844675"/>
            <a:ext cx="3168650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17" descr="fsh_0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5650" y="4143375"/>
            <a:ext cx="316865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85750" y="142875"/>
            <a:ext cx="8596313" cy="64928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FF0000"/>
                </a:solidFill>
              </a:rPr>
              <a:t>лучше найди </a:t>
            </a:r>
            <a:r>
              <a:rPr lang="ru-RU" b="1" smtClean="0">
                <a:solidFill>
                  <a:srgbClr val="0099CC"/>
                </a:solidFill>
              </a:rPr>
              <a:t>здоровую</a:t>
            </a:r>
            <a:r>
              <a:rPr lang="ru-RU" b="1" smtClean="0">
                <a:solidFill>
                  <a:srgbClr val="FF0000"/>
                </a:solidFill>
              </a:rPr>
              <a:t> альтернативу</a:t>
            </a:r>
          </a:p>
        </p:txBody>
      </p:sp>
      <p:pic>
        <p:nvPicPr>
          <p:cNvPr id="44035" name="Picture 7" descr="C:\Documents and Settings\referent02\Мои документы\Мои рисунки\send_p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928688"/>
            <a:ext cx="3857625" cy="257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8" descr="C:\Documents and Settings\referent02\Мои документы\Мои рисунки\баскетбол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714375"/>
            <a:ext cx="2071687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9" descr="C:\Documents and Settings\referent02\Мои документы\Мои рисунки\маленький принц турни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3857625"/>
            <a:ext cx="4221162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10" descr="C:\Documents and Settings\referent02\Мои документы\Мои рисунки\фигурное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13" y="857250"/>
            <a:ext cx="22987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9" descr="H:\Documents and Settings\kaklugin\Мои документы\Мои рисунки\00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5" y="3500438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0" y="285728"/>
            <a:ext cx="8858280" cy="628654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 </a:t>
            </a:r>
            <a:r>
              <a:rPr lang="ru-RU" sz="5000" b="1" dirty="0" smtClean="0">
                <a:solidFill>
                  <a:srgbClr val="FF0000"/>
                </a:solidFill>
              </a:rPr>
              <a:t>Быть здоровым</a:t>
            </a:r>
            <a:r>
              <a:rPr lang="ru-RU" sz="5000" b="1" dirty="0" smtClean="0">
                <a:solidFill>
                  <a:srgbClr val="FF0000"/>
                </a:solidFill>
              </a:rPr>
              <a:t>-</a:t>
            </a:r>
            <a:r>
              <a:rPr lang="ru-RU" sz="5000" b="1" dirty="0" smtClean="0">
                <a:solidFill>
                  <a:srgbClr val="FF0000"/>
                </a:solidFill>
              </a:rPr>
              <a:t> значит быть свободным.</a:t>
            </a: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ru-RU" sz="2400" b="1" dirty="0" smtClean="0"/>
              <a:t>Вильгельм  Фишер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ru-RU" sz="5000" b="1" dirty="0" smtClean="0">
                <a:solidFill>
                  <a:srgbClr val="FF0000"/>
                </a:solidFill>
              </a:rPr>
              <a:t>Здоровье – это воздух счастья.</a:t>
            </a: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ru-RU" sz="2800" b="1" dirty="0" smtClean="0"/>
              <a:t>Геннадий Матюшов</a:t>
            </a:r>
            <a:endParaRPr lang="ru-RU" sz="2800" b="1" dirty="0" smtClean="0"/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endParaRPr lang="ru-RU" sz="5000" b="1" dirty="0" smtClean="0">
              <a:solidFill>
                <a:srgbClr val="FF0000"/>
              </a:solidFill>
            </a:endParaRPr>
          </a:p>
        </p:txBody>
      </p:sp>
      <p:pic>
        <p:nvPicPr>
          <p:cNvPr id="1026" name="Picture 2" descr="F:\наркотики\untitled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572008"/>
            <a:ext cx="3786214" cy="1946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0"/>
            <a:ext cx="821537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  <a:t>Нажимаю кнопку «стоп»</a:t>
            </a:r>
            <a:b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</a:br>
            <a: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  <a:t>Абсолют сойдется в точке…</a:t>
            </a:r>
            <a:b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</a:br>
            <a: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  <a:t>Расcпадается полет…</a:t>
            </a:r>
            <a:b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</a:br>
            <a: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  <a:t>Километры, лягут в строчки…</a:t>
            </a:r>
            <a:b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</a:br>
            <a:r>
              <a:rPr lang="ru-RU" sz="3600" dirty="0">
                <a:solidFill>
                  <a:srgbClr val="0070C0"/>
                </a:solidFill>
                <a:latin typeface="Arno Pro Smbd Caption" pitchFamily="18" charset="0"/>
              </a:rPr>
              <a:t>И о</a:t>
            </a:r>
            <a: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  <a:t>скалится душа,</a:t>
            </a:r>
            <a:b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</a:br>
            <a: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  <a:t>М</a:t>
            </a:r>
            <a:r>
              <a:rPr lang="ru-RU" sz="3600" dirty="0" err="1">
                <a:solidFill>
                  <a:srgbClr val="0070C0"/>
                </a:solidFill>
                <a:latin typeface="Arno Pro Smbd Caption" pitchFamily="18" charset="0"/>
              </a:rPr>
              <a:t>ик</a:t>
            </a:r>
            <a: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  <a:t>рокосмос  свой </a:t>
            </a:r>
            <a:r>
              <a:rPr lang="tt-RU" sz="3600" dirty="0" smtClean="0">
                <a:solidFill>
                  <a:srgbClr val="0070C0"/>
                </a:solidFill>
                <a:latin typeface="Arno Pro Smbd Caption" pitchFamily="18" charset="0"/>
              </a:rPr>
              <a:t>теряя…</a:t>
            </a:r>
          </a:p>
          <a:p>
            <a:pPr algn="ctr"/>
            <a:r>
              <a:rPr lang="tt-RU" sz="3600" dirty="0" smtClean="0">
                <a:solidFill>
                  <a:srgbClr val="0070C0"/>
                </a:solidFill>
                <a:latin typeface="Arno Pro Smbd Caption" pitchFamily="18" charset="0"/>
              </a:rPr>
              <a:t>А </a:t>
            </a:r>
            <a: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  <a:t>я буду </a:t>
            </a:r>
            <a:r>
              <a:rPr lang="tt-RU" sz="3600" dirty="0" smtClean="0">
                <a:solidFill>
                  <a:srgbClr val="0070C0"/>
                </a:solidFill>
                <a:latin typeface="Arno Pro Smbd Caption" pitchFamily="18" charset="0"/>
              </a:rPr>
              <a:t>умирать, </a:t>
            </a:r>
          </a:p>
          <a:p>
            <a:pPr algn="ctr"/>
            <a:r>
              <a:rPr lang="tt-RU" sz="3600" dirty="0" smtClean="0">
                <a:solidFill>
                  <a:srgbClr val="0070C0"/>
                </a:solidFill>
                <a:latin typeface="Arno Pro Smbd Caption" pitchFamily="18" charset="0"/>
              </a:rPr>
              <a:t>На </a:t>
            </a:r>
            <a: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  <a:t>осколках псевдо </a:t>
            </a:r>
            <a:r>
              <a:rPr lang="tt-RU" sz="3600" dirty="0" smtClean="0">
                <a:solidFill>
                  <a:srgbClr val="0070C0"/>
                </a:solidFill>
                <a:latin typeface="Arno Pro Smbd Caption" pitchFamily="18" charset="0"/>
              </a:rPr>
              <a:t>рая…</a:t>
            </a:r>
          </a:p>
          <a:p>
            <a:pPr algn="ctr"/>
            <a:r>
              <a:rPr lang="tt-RU" sz="3600" dirty="0" smtClean="0">
                <a:solidFill>
                  <a:srgbClr val="0070C0"/>
                </a:solidFill>
                <a:latin typeface="Arno Pro Smbd Caption" pitchFamily="18" charset="0"/>
              </a:rPr>
              <a:t>И </a:t>
            </a:r>
            <a: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  <a:t>теперь с объятий </a:t>
            </a:r>
            <a:r>
              <a:rPr lang="tt-RU" sz="3600" dirty="0" smtClean="0">
                <a:solidFill>
                  <a:srgbClr val="0070C0"/>
                </a:solidFill>
                <a:latin typeface="Arno Pro Smbd Caption" pitchFamily="18" charset="0"/>
              </a:rPr>
              <a:t>ада,</a:t>
            </a:r>
          </a:p>
          <a:p>
            <a:pPr algn="ctr"/>
            <a:r>
              <a:rPr lang="tt-RU" sz="3600" dirty="0" smtClean="0">
                <a:solidFill>
                  <a:srgbClr val="0070C0"/>
                </a:solidFill>
                <a:latin typeface="Arno Pro Smbd Caption" pitchFamily="18" charset="0"/>
              </a:rPr>
              <a:t>Я </a:t>
            </a:r>
            <a:r>
              <a:rPr lang="tt-RU" sz="3600" dirty="0">
                <a:solidFill>
                  <a:srgbClr val="0070C0"/>
                </a:solidFill>
                <a:latin typeface="Arno Pro Smbd Caption" pitchFamily="18" charset="0"/>
              </a:rPr>
              <a:t>прошу тебя: не </a:t>
            </a:r>
            <a:r>
              <a:rPr lang="tt-RU" sz="3600" dirty="0" smtClean="0">
                <a:solidFill>
                  <a:srgbClr val="0070C0"/>
                </a:solidFill>
                <a:latin typeface="Arno Pro Smbd Caption" pitchFamily="18" charset="0"/>
              </a:rPr>
              <a:t>надо…</a:t>
            </a:r>
          </a:p>
          <a:p>
            <a:pPr algn="ctr"/>
            <a:r>
              <a:rPr lang="tt-RU" sz="3600" dirty="0" smtClean="0">
                <a:solidFill>
                  <a:srgbClr val="0070C0"/>
                </a:solidFill>
                <a:latin typeface="Arno Pro Smbd Caption" pitchFamily="18" charset="0"/>
              </a:rPr>
              <a:t>О чем здесь идет речь?</a:t>
            </a:r>
            <a:r>
              <a:rPr lang="tt-RU" dirty="0"/>
              <a:t/>
            </a:r>
            <a:br>
              <a:rPr lang="tt-RU" dirty="0"/>
            </a:br>
            <a:endParaRPr lang="ru-RU" dirty="0"/>
          </a:p>
        </p:txBody>
      </p:sp>
      <p:pic>
        <p:nvPicPr>
          <p:cNvPr id="5" name="Picture 5" descr="Katrin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573418">
            <a:off x="-21239" y="3786174"/>
            <a:ext cx="2346155" cy="174384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86116" y="6000768"/>
            <a:ext cx="32351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t-RU" sz="3600" dirty="0" smtClean="0">
                <a:solidFill>
                  <a:srgbClr val="0070C0"/>
                </a:solidFill>
                <a:latin typeface="Arno Pro Smbd Caption" pitchFamily="18" charset="0"/>
              </a:rPr>
              <a:t>(о наркотиках)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357166"/>
            <a:ext cx="9100505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Соблазн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предлагают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что-то, рассказывают о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преимуществах,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которые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будут у тебя, говоря о том, что это модно,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престижно.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Зависимость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привязанность к чему-либо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 такой степени, что хочется еще и еще испытать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 же чувства и ощущения.</a:t>
            </a:r>
          </a:p>
        </p:txBody>
      </p:sp>
      <p:pic>
        <p:nvPicPr>
          <p:cNvPr id="5" name="Picture 4" descr="index_ent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0"/>
            <a:ext cx="3047988" cy="2285991"/>
          </a:xfrm>
          <a:prstGeom prst="rect">
            <a:avLst/>
          </a:prstGeom>
          <a:noFill/>
        </p:spPr>
      </p:pic>
      <p:pic>
        <p:nvPicPr>
          <p:cNvPr id="6" name="Picture 19" descr="Me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4799513"/>
            <a:ext cx="1938343" cy="205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588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5000636"/>
            <a:ext cx="2011367" cy="148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476250"/>
            <a:ext cx="8229600" cy="3889375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Наркомания – болезненное влечение или пристрастие к наркотическим веществам, употребляемым различными </a:t>
            </a:r>
            <a:r>
              <a:rPr lang="ru-RU" sz="3200" b="1" dirty="0" smtClean="0">
                <a:solidFill>
                  <a:srgbClr val="FF0000"/>
                </a:solidFill>
              </a:rPr>
              <a:t>способами  с </a:t>
            </a:r>
            <a:r>
              <a:rPr lang="ru-RU" sz="3200" b="1" dirty="0">
                <a:solidFill>
                  <a:srgbClr val="FF0000"/>
                </a:solidFill>
              </a:rPr>
              <a:t>целью добиться одурманивающего состояния или снять боль.</a:t>
            </a:r>
          </a:p>
        </p:txBody>
      </p:sp>
      <p:pic>
        <p:nvPicPr>
          <p:cNvPr id="3076" name="Picture 4" descr="a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429000"/>
            <a:ext cx="5401480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71472" y="1000108"/>
            <a:ext cx="520296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Ежегодно от употребления наркотиков и вызванных этим болезней гибнут более 34 тысяч человек.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571472" y="214290"/>
            <a:ext cx="792961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ru-RU" sz="4000" b="1" u="sng" dirty="0" smtClean="0">
                <a:solidFill>
                  <a:srgbClr val="FF0000"/>
                </a:solidFill>
              </a:rPr>
              <a:t>Наркотическое   безумие</a:t>
            </a:r>
            <a:endParaRPr lang="ru-RU" sz="4000" b="1" u="sng" dirty="0">
              <a:solidFill>
                <a:srgbClr val="FF0000"/>
              </a:solidFill>
            </a:endParaRPr>
          </a:p>
        </p:txBody>
      </p:sp>
      <p:pic>
        <p:nvPicPr>
          <p:cNvPr id="4" name="Picture 6" descr="DSC0780011111111111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857232"/>
            <a:ext cx="3019425" cy="2068513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357686" y="3286124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возникновения физической зависимости достаточно  3-5 дней 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приема наркотиков. После 15 дней употребления зависимость  возникает в 100% случаях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9" descr="clu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214686"/>
            <a:ext cx="344371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14678" y="214290"/>
            <a:ext cx="571500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В результате приема какого-либо наркотика у человека истощенное, с исколотыми венами тело, отрешенный взгляд, </a:t>
            </a:r>
            <a:r>
              <a:rPr lang="ru-RU" sz="2800" b="1" dirty="0" smtClean="0">
                <a:solidFill>
                  <a:srgbClr val="0070C0"/>
                </a:solidFill>
              </a:rPr>
              <a:t>бессвязная </a:t>
            </a:r>
            <a:r>
              <a:rPr lang="ru-RU" sz="2800" b="1" dirty="0">
                <a:solidFill>
                  <a:srgbClr val="0070C0"/>
                </a:solidFill>
              </a:rPr>
              <a:t>речь, ответы невпопад  на самые обычные вопросы</a:t>
            </a:r>
            <a:r>
              <a:rPr lang="ru-RU" sz="2800" b="1" dirty="0" smtClean="0">
                <a:solidFill>
                  <a:srgbClr val="0070C0"/>
                </a:solidFill>
              </a:rPr>
              <a:t>.. 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5" name="Picture 8" descr="narkomany_p5_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141662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282" y="328612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Полное безразличие к происходящему вокруг, отсутствие интереса к жизни. И все это в 14-18 лет.</a:t>
            </a:r>
            <a:endParaRPr lang="ru-RU" sz="2800" dirty="0"/>
          </a:p>
        </p:txBody>
      </p:sp>
      <p:pic>
        <p:nvPicPr>
          <p:cNvPr id="7" name="Picture 9" descr="В Дании будут бесплатно выдавать шприцы с героином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214686"/>
            <a:ext cx="342113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282571367_smal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4643446"/>
            <a:ext cx="1595432" cy="1970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85750" y="142875"/>
            <a:ext cx="86423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ru-RU" sz="4000" b="1" dirty="0">
                <a:solidFill>
                  <a:srgbClr val="FF0000"/>
                </a:solidFill>
              </a:rPr>
              <a:t>Последствия </a:t>
            </a:r>
            <a:r>
              <a:rPr lang="ru-RU" sz="4000" b="1" dirty="0" smtClean="0">
                <a:solidFill>
                  <a:srgbClr val="FF0000"/>
                </a:solidFill>
              </a:rPr>
              <a:t>злоупотребления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857232"/>
            <a:ext cx="2695575" cy="2155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" name="Picture 13" descr="Ри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928670"/>
            <a:ext cx="216058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PICT0013megamin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1000108"/>
            <a:ext cx="3095625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643314"/>
            <a:ext cx="2376487" cy="2109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" name="Picture 14" descr="Рис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02" y="3643314"/>
            <a:ext cx="29210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43636" y="3714752"/>
            <a:ext cx="2806700" cy="2428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85728"/>
            <a:ext cx="7286676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2000" b="1" dirty="0">
                <a:solidFill>
                  <a:srgbClr val="00B050"/>
                </a:solidFill>
              </a:rPr>
              <a:t/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Хорошее образование.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Хорошая работа и карьера.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Счастливая семья.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Слава.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Деньги, богатство.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Дружба.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Достижения в искусстве, музыке, спорте.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Уважение и восхищение окружающих.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Наука как познание нового.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Хорошее здоровье.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Уверенность в себе и самоуважение.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Хорошая пища.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Красивая одежда, ювелирные украшения.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Власть и положение.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Хороший дом, квартира.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Сохранение жизни и природы на земле.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Счастье близких людей.</a:t>
            </a:r>
            <a:br>
              <a:rPr lang="tt-RU" sz="2000" b="1" dirty="0">
                <a:solidFill>
                  <a:srgbClr val="00B050"/>
                </a:solidFill>
              </a:rPr>
            </a:br>
            <a:r>
              <a:rPr lang="tt-RU" sz="2000" b="1" dirty="0">
                <a:solidFill>
                  <a:srgbClr val="00B050"/>
                </a:solidFill>
              </a:rPr>
              <a:t>• Благополучие государства.</a:t>
            </a:r>
            <a:r>
              <a:rPr lang="tt-RU" dirty="0"/>
              <a:t/>
            </a:r>
            <a:br>
              <a:rPr lang="tt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14290"/>
            <a:ext cx="707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2800" b="1" dirty="0" smtClean="0">
                <a:solidFill>
                  <a:srgbClr val="FF0000"/>
                </a:solidFill>
              </a:rPr>
              <a:t>К чему стремятся люди в жизни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-5417"/>
            <a:ext cx="9527352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 забывайте</a:t>
            </a:r>
            <a:r>
              <a:rPr kumimoji="0" lang="tt-RU" sz="4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что имея впереди цель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4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вы будете двигаться в нужном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4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направлении.Очень часто в нашей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4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жизни происходят конфликты,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4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том числе и с родителями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4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и с любимыми. В знак протеста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4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уничтожать себя, просто глупо,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4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можно придумать массу других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4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возможностей высказать свое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4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возмущение.</a:t>
            </a:r>
            <a:endParaRPr kumimoji="0" lang="tt-RU" sz="4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102</TotalTime>
  <Words>410</Words>
  <Application>Microsoft Office PowerPoint</Application>
  <PresentationFormat>Экран (4:3)</PresentationFormat>
  <Paragraphs>90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Официальная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Право выбора</vt:lpstr>
      <vt:lpstr>Право выбора</vt:lpstr>
      <vt:lpstr>Право выбора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оксана</cp:lastModifiedBy>
  <cp:revision>11</cp:revision>
  <dcterms:created xsi:type="dcterms:W3CDTF">2009-11-20T04:32:26Z</dcterms:created>
  <dcterms:modified xsi:type="dcterms:W3CDTF">2009-11-20T12:44:40Z</dcterms:modified>
</cp:coreProperties>
</file>